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99" r:id="rId4"/>
    <p:sldId id="303" r:id="rId5"/>
    <p:sldId id="301" r:id="rId6"/>
    <p:sldId id="300" r:id="rId7"/>
    <p:sldId id="302" r:id="rId8"/>
    <p:sldId id="295" r:id="rId9"/>
    <p:sldId id="291" r:id="rId10"/>
    <p:sldId id="259" r:id="rId11"/>
    <p:sldId id="260" r:id="rId12"/>
    <p:sldId id="271" r:id="rId13"/>
    <p:sldId id="262" r:id="rId14"/>
    <p:sldId id="261" r:id="rId15"/>
    <p:sldId id="263" r:id="rId16"/>
    <p:sldId id="265" r:id="rId17"/>
    <p:sldId id="264" r:id="rId18"/>
    <p:sldId id="266" r:id="rId19"/>
    <p:sldId id="268" r:id="rId20"/>
    <p:sldId id="267" r:id="rId21"/>
    <p:sldId id="270" r:id="rId22"/>
    <p:sldId id="272" r:id="rId23"/>
    <p:sldId id="273" r:id="rId24"/>
    <p:sldId id="280" r:id="rId25"/>
    <p:sldId id="286" r:id="rId26"/>
    <p:sldId id="290" r:id="rId27"/>
    <p:sldId id="288" r:id="rId28"/>
    <p:sldId id="279" r:id="rId29"/>
    <p:sldId id="289" r:id="rId30"/>
    <p:sldId id="269" r:id="rId31"/>
    <p:sldId id="275" r:id="rId32"/>
    <p:sldId id="287" r:id="rId33"/>
    <p:sldId id="298" r:id="rId34"/>
    <p:sldId id="283" r:id="rId35"/>
    <p:sldId id="285" r:id="rId36"/>
    <p:sldId id="284" r:id="rId37"/>
    <p:sldId id="274" r:id="rId38"/>
    <p:sldId id="276" r:id="rId39"/>
    <p:sldId id="277" r:id="rId40"/>
    <p:sldId id="296" r:id="rId41"/>
    <p:sldId id="297" r:id="rId42"/>
    <p:sldId id="292" r:id="rId43"/>
    <p:sldId id="293" r:id="rId44"/>
    <p:sldId id="294" r:id="rId45"/>
    <p:sldId id="278" r:id="rId46"/>
    <p:sldId id="257" r:id="rId4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-97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CF9A6-BA8F-4071-A37C-53BE0374A206}" type="datetimeFigureOut">
              <a:rPr lang="ko-KR" altLang="en-US" smtClean="0"/>
              <a:pPr/>
              <a:t>2011-01-22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27691-9DCC-4F6B-9499-C76A321040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CF9A6-BA8F-4071-A37C-53BE0374A206}" type="datetimeFigureOut">
              <a:rPr lang="ko-KR" altLang="en-US" smtClean="0"/>
              <a:pPr/>
              <a:t>2011-01-22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27691-9DCC-4F6B-9499-C76A321040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CF9A6-BA8F-4071-A37C-53BE0374A206}" type="datetimeFigureOut">
              <a:rPr lang="ko-KR" altLang="en-US" smtClean="0"/>
              <a:pPr/>
              <a:t>2011-01-22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27691-9DCC-4F6B-9499-C76A321040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CF9A6-BA8F-4071-A37C-53BE0374A206}" type="datetimeFigureOut">
              <a:rPr lang="ko-KR" altLang="en-US" smtClean="0"/>
              <a:pPr/>
              <a:t>2011-01-22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27691-9DCC-4F6B-9499-C76A321040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CF9A6-BA8F-4071-A37C-53BE0374A206}" type="datetimeFigureOut">
              <a:rPr lang="ko-KR" altLang="en-US" smtClean="0"/>
              <a:pPr/>
              <a:t>2011-01-22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27691-9DCC-4F6B-9499-C76A321040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CF9A6-BA8F-4071-A37C-53BE0374A206}" type="datetimeFigureOut">
              <a:rPr lang="ko-KR" altLang="en-US" smtClean="0"/>
              <a:pPr/>
              <a:t>2011-01-22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27691-9DCC-4F6B-9499-C76A321040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CF9A6-BA8F-4071-A37C-53BE0374A206}" type="datetimeFigureOut">
              <a:rPr lang="ko-KR" altLang="en-US" smtClean="0"/>
              <a:pPr/>
              <a:t>2011-01-22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27691-9DCC-4F6B-9499-C76A321040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CF9A6-BA8F-4071-A37C-53BE0374A206}" type="datetimeFigureOut">
              <a:rPr lang="ko-KR" altLang="en-US" smtClean="0"/>
              <a:pPr/>
              <a:t>2011-01-22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27691-9DCC-4F6B-9499-C76A321040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CF9A6-BA8F-4071-A37C-53BE0374A206}" type="datetimeFigureOut">
              <a:rPr lang="ko-KR" altLang="en-US" smtClean="0"/>
              <a:pPr/>
              <a:t>2011-01-22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27691-9DCC-4F6B-9499-C76A321040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CF9A6-BA8F-4071-A37C-53BE0374A206}" type="datetimeFigureOut">
              <a:rPr lang="ko-KR" altLang="en-US" smtClean="0"/>
              <a:pPr/>
              <a:t>2011-01-22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27691-9DCC-4F6B-9499-C76A321040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CF9A6-BA8F-4071-A37C-53BE0374A206}" type="datetimeFigureOut">
              <a:rPr lang="ko-KR" altLang="en-US" smtClean="0"/>
              <a:pPr/>
              <a:t>2011-01-22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27691-9DCC-4F6B-9499-C76A321040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7CF9A6-BA8F-4071-A37C-53BE0374A206}" type="datetimeFigureOut">
              <a:rPr lang="ko-KR" altLang="en-US" smtClean="0"/>
              <a:pPr/>
              <a:t>2011-01-22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27691-9DCC-4F6B-9499-C76A321040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836712"/>
            <a:ext cx="7848872" cy="1584176"/>
          </a:xfrm>
        </p:spPr>
        <p:txBody>
          <a:bodyPr>
            <a:normAutofit/>
          </a:bodyPr>
          <a:lstStyle/>
          <a:p>
            <a:r>
              <a:rPr lang="ko-KR" altLang="en-US" sz="7200" dirty="0" smtClean="0">
                <a:solidFill>
                  <a:schemeClr val="bg1"/>
                </a:solidFill>
              </a:rPr>
              <a:t>게임 </a:t>
            </a:r>
            <a:r>
              <a:rPr lang="en-US" altLang="ko-KR" sz="7200" dirty="0" smtClean="0">
                <a:solidFill>
                  <a:schemeClr val="bg1"/>
                </a:solidFill>
              </a:rPr>
              <a:t>|| </a:t>
            </a:r>
            <a:r>
              <a:rPr lang="ko-KR" altLang="en-US" sz="7200" dirty="0" smtClean="0">
                <a:solidFill>
                  <a:schemeClr val="bg1"/>
                </a:solidFill>
              </a:rPr>
              <a:t>충돌</a:t>
            </a:r>
            <a:r>
              <a:rPr lang="en-US" altLang="ko-KR" sz="7200" dirty="0" smtClean="0">
                <a:solidFill>
                  <a:schemeClr val="bg1"/>
                </a:solidFill>
              </a:rPr>
              <a:t>.</a:t>
            </a:r>
            <a:endParaRPr lang="ko-KR" altLang="en-US" sz="7200" dirty="0">
              <a:solidFill>
                <a:schemeClr val="bg1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907704" y="4365104"/>
            <a:ext cx="6400800" cy="175260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돼지고기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구경원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구제역</a:t>
            </a:r>
            <a:r>
              <a:rPr lang="ko-KR" altLang="en-US" dirty="0">
                <a:solidFill>
                  <a:schemeClr val="bg1"/>
                </a:solidFill>
              </a:rPr>
              <a:t>아 </a:t>
            </a:r>
            <a:r>
              <a:rPr lang="ko-KR" altLang="en-US" dirty="0" smtClean="0">
                <a:solidFill>
                  <a:schemeClr val="bg1"/>
                </a:solidFill>
              </a:rPr>
              <a:t>물러가라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940966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AABB(Axis Aligned Bounding Box)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95536" y="1556792"/>
            <a:ext cx="8229600" cy="1296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</a:t>
            </a:r>
            <a:r>
              <a:rPr lang="ko-KR" altLang="en-US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비교대상 축이 같다</a:t>
            </a:r>
            <a:endParaRPr lang="en-US" altLang="ko-KR" sz="3200" dirty="0" smtClean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</a:t>
            </a:r>
            <a:r>
              <a:rPr lang="ko-KR" altLang="en-US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회전의 </a:t>
            </a:r>
            <a:r>
              <a:rPr lang="ko-KR" altLang="en-US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경우가 적다</a:t>
            </a:r>
            <a:r>
              <a:rPr lang="en-US" altLang="ko-KR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</a:t>
            </a:r>
            <a:endParaRPr lang="en-US" altLang="ko-KR" sz="3200" dirty="0" smtClean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-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정확한 충돌을 </a:t>
            </a:r>
            <a:r>
              <a:rPr lang="ko-KR" altLang="en-US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필요하지 않는다</a:t>
            </a:r>
            <a:r>
              <a:rPr lang="en-US" altLang="ko-KR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</a:t>
            </a:r>
            <a:endParaRPr kumimoji="0" lang="ko-KR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3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9792" y="3068960"/>
            <a:ext cx="3914775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OBB(Oriented Bounding Box)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3789040"/>
            <a:ext cx="6048672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539552" y="1484784"/>
            <a:ext cx="8229600" cy="2232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-</a:t>
            </a:r>
            <a:r>
              <a:rPr kumimoji="0" lang="ko-KR" alt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계산량이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AABB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보다 많다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</a:t>
            </a:r>
            <a:r>
              <a:rPr lang="ko-KR" altLang="en-US" sz="28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회전의 경우가 많다</a:t>
            </a:r>
            <a:r>
              <a:rPr lang="en-US" altLang="ko-KR" sz="28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8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경계상자에 방향성이 있다</a:t>
            </a:r>
            <a:r>
              <a:rPr lang="en-US" altLang="ko-KR" sz="28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2800" dirty="0" smtClean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</a:rPr>
              <a:t>1. A</a:t>
            </a:r>
            <a:r>
              <a:rPr lang="ko-KR" altLang="en-US" sz="2800" dirty="0" smtClean="0">
                <a:solidFill>
                  <a:schemeClr val="bg1"/>
                </a:solidFill>
              </a:rPr>
              <a:t>의 면 중</a:t>
            </a:r>
            <a:r>
              <a:rPr lang="en-US" altLang="ko-KR" sz="2800" dirty="0" smtClean="0">
                <a:solidFill>
                  <a:schemeClr val="bg1"/>
                </a:solidFill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</a:rPr>
              <a:t>하나의 법선 벡터</a:t>
            </a:r>
          </a:p>
          <a:p>
            <a:r>
              <a:rPr lang="en-US" altLang="ko-KR" sz="2800" dirty="0" smtClean="0">
                <a:solidFill>
                  <a:schemeClr val="bg1"/>
                </a:solidFill>
              </a:rPr>
              <a:t>2. B</a:t>
            </a:r>
            <a:r>
              <a:rPr lang="ko-KR" altLang="en-US" sz="2800" dirty="0" smtClean="0">
                <a:solidFill>
                  <a:schemeClr val="bg1"/>
                </a:solidFill>
              </a:rPr>
              <a:t>의 면 중</a:t>
            </a:r>
            <a:r>
              <a:rPr lang="en-US" altLang="ko-KR" sz="2800" dirty="0" smtClean="0">
                <a:solidFill>
                  <a:schemeClr val="bg1"/>
                </a:solidFill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</a:rPr>
              <a:t>하나의 법선 벡터</a:t>
            </a:r>
          </a:p>
          <a:p>
            <a:r>
              <a:rPr lang="en-US" altLang="ko-KR" sz="2800" dirty="0" smtClean="0">
                <a:solidFill>
                  <a:schemeClr val="bg1"/>
                </a:solidFill>
              </a:rPr>
              <a:t>3. A</a:t>
            </a:r>
            <a:r>
              <a:rPr lang="ko-KR" altLang="en-US" sz="2800" dirty="0" smtClean="0">
                <a:solidFill>
                  <a:schemeClr val="bg1"/>
                </a:solidFill>
              </a:rPr>
              <a:t>와 </a:t>
            </a:r>
            <a:r>
              <a:rPr lang="en-US" altLang="ko-KR" sz="2800" dirty="0" smtClean="0">
                <a:solidFill>
                  <a:schemeClr val="bg1"/>
                </a:solidFill>
              </a:rPr>
              <a:t>B</a:t>
            </a:r>
            <a:r>
              <a:rPr lang="ko-KR" altLang="en-US" sz="2800" dirty="0" smtClean="0">
                <a:solidFill>
                  <a:schemeClr val="bg1"/>
                </a:solidFill>
              </a:rPr>
              <a:t>의 변에 동시에 수직인 벡터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2800" dirty="0" smtClean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바운딩박스</a:t>
            </a:r>
            <a:r>
              <a:rPr lang="ko-KR" altLang="en-US" dirty="0" smtClean="0">
                <a:solidFill>
                  <a:schemeClr val="bg1"/>
                </a:solidFill>
              </a:rPr>
              <a:t> 충돌체크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3284984"/>
            <a:ext cx="7410450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1043608" y="1556792"/>
            <a:ext cx="6912768" cy="1512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</a:t>
            </a:r>
            <a:r>
              <a:rPr lang="ko-KR" altLang="en-US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충돌이 </a:t>
            </a:r>
            <a:r>
              <a:rPr lang="ko-KR" altLang="en-US" sz="3200" dirty="0" err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없는경우</a:t>
            </a:r>
            <a:r>
              <a:rPr lang="ko-KR" altLang="en-US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</a:t>
            </a:r>
            <a:r>
              <a:rPr lang="ko-KR" altLang="en-US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의 모든 옆면은 </a:t>
            </a:r>
            <a:r>
              <a:rPr lang="en-US" altLang="ko-KR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</a:t>
            </a:r>
            <a:r>
              <a:rPr lang="ko-KR" altLang="en-US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의 바깥에 있다</a:t>
            </a:r>
            <a:r>
              <a:rPr lang="en-US" altLang="ko-KR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바운딩</a:t>
            </a:r>
            <a:r>
              <a:rPr lang="ko-KR" altLang="en-US" dirty="0" smtClean="0">
                <a:solidFill>
                  <a:schemeClr val="bg1"/>
                </a:solidFill>
              </a:rPr>
              <a:t> 박</a:t>
            </a:r>
            <a:r>
              <a:rPr lang="ko-KR" altLang="en-US" dirty="0">
                <a:solidFill>
                  <a:schemeClr val="bg1"/>
                </a:solidFill>
              </a:rPr>
              <a:t>스</a:t>
            </a:r>
            <a:endParaRPr lang="ko-KR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3573016"/>
            <a:ext cx="4463777" cy="2664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611560" y="1484784"/>
            <a:ext cx="822960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평면의 방정식을 이용</a:t>
            </a:r>
            <a:r>
              <a:rPr lang="ko-KR" altLang="en-US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하여 검출</a:t>
            </a:r>
            <a:r>
              <a:rPr lang="en-US" altLang="ko-KR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경계박스의 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8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개의 꼭지점에 대한 검사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3200" dirty="0" err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NormalVector</a:t>
            </a:r>
            <a:r>
              <a:rPr lang="en-US" altLang="ko-KR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재계산</a:t>
            </a:r>
            <a:r>
              <a:rPr lang="en-US" altLang="ko-KR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</a:t>
            </a:r>
            <a:endParaRPr kumimoji="0" lang="ko-KR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922114"/>
          </a:xfrm>
        </p:spPr>
        <p:txBody>
          <a:bodyPr/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바운딩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스피어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251520" y="1124744"/>
            <a:ext cx="8229600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구체의 반경을 매 프레임마다 계산할 필요가 없다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</a:t>
            </a:r>
            <a:r>
              <a:rPr lang="ko-KR" altLang="en-US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계산이 간단하다</a:t>
            </a:r>
            <a:r>
              <a:rPr lang="en-US" altLang="ko-KR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</a:t>
            </a:r>
            <a:r>
              <a:rPr lang="ko-KR" altLang="en-US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사물의 형태가 구가 아니면 정확성이 떨어진다</a:t>
            </a:r>
            <a:r>
              <a:rPr lang="en-US" altLang="ko-KR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</a:t>
            </a:r>
            <a:endParaRPr kumimoji="0" lang="ko-KR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348880"/>
            <a:ext cx="4909146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4088" y="2348880"/>
            <a:ext cx="3324839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3848" y="4221088"/>
            <a:ext cx="3431282" cy="2416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축 정렬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2924944"/>
            <a:ext cx="4933708" cy="3280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467544" y="1412776"/>
            <a:ext cx="8229600" cy="1296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임의의 축으로 정렬</a:t>
            </a:r>
            <a:endParaRPr lang="en-US" altLang="ko-KR" sz="3200" dirty="0" smtClean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인접한 오브젝트간의 충돌만을 체크</a:t>
            </a:r>
            <a:r>
              <a:rPr lang="en-US" altLang="ko-KR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비교적 오브젝트의 수가 적고 거리가 떨어져있는 경우 적합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그리드</a:t>
            </a:r>
            <a:r>
              <a:rPr lang="ko-KR" altLang="en-US" dirty="0" smtClean="0">
                <a:solidFill>
                  <a:schemeClr val="bg1"/>
                </a:solidFill>
              </a:rPr>
              <a:t> 방식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3068960"/>
            <a:ext cx="5100298" cy="2586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467544" y="1772816"/>
            <a:ext cx="8229600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동일한 간격의 </a:t>
            </a:r>
            <a:r>
              <a:rPr kumimoji="0" lang="ko-KR" alt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그리드에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오브젝트를 배치</a:t>
            </a: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셀 내부에 하나 이상의 오브젝트가 </a:t>
            </a:r>
            <a:r>
              <a:rPr lang="ko-KR" altLang="en-US" sz="3200" dirty="0" err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있을경우</a:t>
            </a:r>
            <a:r>
              <a:rPr lang="ko-KR" altLang="en-US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검사</a:t>
            </a:r>
            <a:r>
              <a:rPr lang="en-US" altLang="ko-KR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이동방향을 고려한 충돌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9792" y="2924944"/>
            <a:ext cx="3688432" cy="332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467544" y="1628800"/>
            <a:ext cx="8229600" cy="1008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고속이동 충돌체크</a:t>
            </a:r>
            <a:endParaRPr lang="en-US" altLang="ko-KR" sz="3200" dirty="0" smtClean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실질적으로는 순간적으로 </a:t>
            </a:r>
            <a:r>
              <a:rPr lang="ko-KR" altLang="en-US" sz="3200" dirty="0" err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일어나기때문에</a:t>
            </a:r>
            <a:r>
              <a:rPr lang="ko-KR" altLang="en-US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티가 </a:t>
            </a:r>
            <a:r>
              <a:rPr lang="ko-KR" altLang="en-US" sz="3200" dirty="0" err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안난다</a:t>
            </a:r>
            <a:r>
              <a:rPr lang="en-US" altLang="ko-KR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가상의 부피공간을 만든다</a:t>
            </a:r>
            <a:r>
              <a:rPr lang="en-US" altLang="ko-KR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</a:t>
            </a: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692696"/>
            <a:ext cx="8229600" cy="720080"/>
          </a:xfrm>
        </p:spPr>
        <p:txBody>
          <a:bodyPr>
            <a:normAutofit fontScale="90000"/>
          </a:bodyPr>
          <a:lstStyle/>
          <a:p>
            <a:r>
              <a:rPr lang="ko-KR" altLang="en-US" sz="4800" dirty="0" smtClean="0">
                <a:solidFill>
                  <a:schemeClr val="bg1"/>
                </a:solidFill>
              </a:rPr>
              <a:t>축 투영 관련 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</a:rPr>
              <a:t>벡터의 투영원리                                                                                          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67544" y="1412776"/>
            <a:ext cx="8229600" cy="1008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2492896"/>
            <a:ext cx="7048500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픽셀단위의 충돌검사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060848"/>
            <a:ext cx="2886643" cy="3929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3563888" y="2204864"/>
            <a:ext cx="5112568" cy="3600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모든 점들을 일일이 계산</a:t>
            </a:r>
            <a:r>
              <a:rPr lang="en-US" altLang="ko-KR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가장 정확하다</a:t>
            </a:r>
            <a:endParaRPr lang="en-US" altLang="ko-KR" sz="3200" dirty="0" smtClean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3200" dirty="0" err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픽셀수만큼</a:t>
            </a:r>
            <a:r>
              <a:rPr lang="ko-KR" altLang="en-US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계산시간이 걸림 </a:t>
            </a:r>
            <a:endParaRPr lang="en-US" altLang="ko-KR" sz="3200" dirty="0" smtClean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1772816"/>
            <a:ext cx="8229600" cy="432048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r>
              <a:rPr lang="en-US" altLang="ko-KR" dirty="0" smtClean="0">
                <a:solidFill>
                  <a:schemeClr val="bg1"/>
                </a:solidFill>
              </a:rPr>
              <a:t>. Point vs. Others</a:t>
            </a:r>
            <a:endParaRPr lang="ko-KR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2. Sphere vs. Others</a:t>
            </a:r>
            <a:endParaRPr lang="ko-KR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3. Line vs. Others</a:t>
            </a:r>
            <a:endParaRPr lang="ko-KR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4. Triangle vs. Others</a:t>
            </a:r>
            <a:endParaRPr lang="ko-KR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5. Box vs. </a:t>
            </a:r>
            <a:r>
              <a:rPr lang="en-US" altLang="ko-KR" dirty="0" smtClean="0">
                <a:solidFill>
                  <a:schemeClr val="bg1"/>
                </a:solidFill>
              </a:rPr>
              <a:t>Others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6. </a:t>
            </a:r>
            <a:r>
              <a:rPr lang="ko-KR" altLang="en-US" dirty="0" smtClean="0">
                <a:solidFill>
                  <a:schemeClr val="bg1"/>
                </a:solidFill>
              </a:rPr>
              <a:t>기타</a:t>
            </a:r>
            <a:endParaRPr lang="ko-KR" altLang="ko-KR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altLang="ko-KR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altLang="ko-KR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충돌처리 종</a:t>
            </a:r>
            <a:r>
              <a:rPr lang="ko-KR" altLang="en-US" dirty="0" smtClean="0">
                <a:solidFill>
                  <a:schemeClr val="bg1"/>
                </a:solidFill>
              </a:rPr>
              <a:t>류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바운딩박스의</a:t>
            </a:r>
            <a:r>
              <a:rPr lang="ko-KR" altLang="en-US" dirty="0" smtClean="0">
                <a:solidFill>
                  <a:schemeClr val="bg1"/>
                </a:solidFill>
              </a:rPr>
              <a:t> 충돌검사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988840"/>
            <a:ext cx="3312368" cy="402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3923928" y="2204864"/>
            <a:ext cx="4752528" cy="3600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오브젝트를 감사는 박스를 이용해서 검사</a:t>
            </a:r>
            <a:endParaRPr lang="en-US" altLang="ko-KR" sz="3200" dirty="0" smtClean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</a:t>
            </a:r>
            <a:r>
              <a:rPr lang="ko-KR" altLang="en-US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사각형 </a:t>
            </a:r>
            <a:r>
              <a:rPr lang="ko-KR" altLang="en-US" sz="3200" dirty="0" err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두개의</a:t>
            </a:r>
            <a:r>
              <a:rPr lang="ko-KR" altLang="en-US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교차판정이므로 </a:t>
            </a:r>
            <a:r>
              <a:rPr lang="ko-KR" altLang="en-US" sz="3200" dirty="0" err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매우빠름</a:t>
            </a:r>
            <a:endParaRPr lang="en-US" altLang="ko-KR" sz="3200" dirty="0" smtClean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</a:t>
            </a:r>
            <a:r>
              <a:rPr lang="ko-KR" altLang="en-US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오브젝트 형태에 따라 부정확</a:t>
            </a:r>
            <a:r>
              <a:rPr lang="en-US" altLang="ko-KR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/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바운딩박스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+ </a:t>
            </a:r>
            <a:r>
              <a:rPr lang="ko-KR" altLang="en-US" dirty="0" smtClean="0">
                <a:solidFill>
                  <a:schemeClr val="bg1"/>
                </a:solidFill>
              </a:rPr>
              <a:t>픽셀검사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420888"/>
            <a:ext cx="3312368" cy="2988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4088" y="2420888"/>
            <a:ext cx="2924175" cy="299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바운딩박스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+ </a:t>
            </a:r>
            <a:r>
              <a:rPr lang="ko-KR" altLang="en-US" dirty="0" smtClean="0">
                <a:solidFill>
                  <a:schemeClr val="bg1"/>
                </a:solidFill>
              </a:rPr>
              <a:t>픽셀검사</a:t>
            </a:r>
            <a:endParaRPr lang="ko-KR" alt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348880"/>
            <a:ext cx="2895600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5976" y="2204864"/>
            <a:ext cx="4114800" cy="340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2492896"/>
            <a:ext cx="1857375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467544" y="404664"/>
            <a:ext cx="8208912" cy="1872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</a:t>
            </a:r>
            <a:r>
              <a:rPr lang="ko-KR" altLang="en-US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정확도와 속도적인 면에서 효과를 높이기 위해서 </a:t>
            </a:r>
            <a:r>
              <a:rPr lang="ko-KR" altLang="en-US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오브젝트를 </a:t>
            </a:r>
            <a:r>
              <a:rPr lang="ko-KR" altLang="en-US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적절한 개수의 </a:t>
            </a:r>
            <a:r>
              <a:rPr lang="ko-KR" altLang="en-US" sz="3200" dirty="0" err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바운딩</a:t>
            </a:r>
            <a:r>
              <a:rPr lang="ko-KR" altLang="en-US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박스로 나눈다</a:t>
            </a:r>
            <a:r>
              <a:rPr lang="en-US" altLang="ko-KR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</a:t>
            </a:r>
            <a:r>
              <a:rPr lang="ko-KR" altLang="en-US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나누면 나눌수록 정확해진다</a:t>
            </a:r>
            <a:r>
              <a:rPr lang="en-US" altLang="ko-KR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</a:t>
            </a:r>
            <a:r>
              <a:rPr lang="ko-KR" altLang="en-US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최소한의 근사치에 </a:t>
            </a:r>
            <a:r>
              <a:rPr lang="ko-KR" altLang="en-US" sz="3200" dirty="0" err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접근할수가</a:t>
            </a:r>
            <a:r>
              <a:rPr lang="ko-KR" altLang="en-US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있다</a:t>
            </a:r>
            <a:r>
              <a:rPr lang="en-US" altLang="ko-KR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</a:t>
            </a:r>
            <a:endParaRPr lang="en-US" altLang="ko-KR" sz="3200" dirty="0" smtClean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3200" dirty="0" smtClean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872" y="2492896"/>
            <a:ext cx="5133975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충돌과 속도와의 관계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도형충돌 </a:t>
            </a:r>
            <a:r>
              <a:rPr lang="en-US" altLang="ko-KR" dirty="0" smtClean="0">
                <a:solidFill>
                  <a:schemeClr val="bg1"/>
                </a:solidFill>
              </a:rPr>
              <a:t>&gt; </a:t>
            </a:r>
            <a:r>
              <a:rPr lang="ko-KR" altLang="en-US" dirty="0" smtClean="0">
                <a:solidFill>
                  <a:schemeClr val="bg1"/>
                </a:solidFill>
              </a:rPr>
              <a:t>복수도형충돌 </a:t>
            </a:r>
            <a:r>
              <a:rPr lang="en-US" altLang="ko-KR" dirty="0" smtClean="0">
                <a:solidFill>
                  <a:schemeClr val="bg1"/>
                </a:solidFill>
              </a:rPr>
              <a:t>&gt; </a:t>
            </a:r>
          </a:p>
          <a:p>
            <a:pPr>
              <a:buNone/>
            </a:pPr>
            <a:r>
              <a:rPr lang="ko-KR" altLang="en-US" dirty="0" smtClean="0">
                <a:solidFill>
                  <a:schemeClr val="bg1"/>
                </a:solidFill>
              </a:rPr>
              <a:t>  도형 </a:t>
            </a:r>
            <a:r>
              <a:rPr lang="en-US" altLang="ko-KR" dirty="0" smtClean="0">
                <a:solidFill>
                  <a:schemeClr val="bg1"/>
                </a:solidFill>
              </a:rPr>
              <a:t>+ </a:t>
            </a:r>
            <a:r>
              <a:rPr lang="ko-KR" altLang="en-US" dirty="0" smtClean="0">
                <a:solidFill>
                  <a:schemeClr val="bg1"/>
                </a:solidFill>
              </a:rPr>
              <a:t>픽셀충돌 </a:t>
            </a:r>
            <a:r>
              <a:rPr lang="en-US" altLang="ko-KR" dirty="0" smtClean="0">
                <a:solidFill>
                  <a:schemeClr val="bg1"/>
                </a:solidFill>
              </a:rPr>
              <a:t>&gt; </a:t>
            </a:r>
            <a:r>
              <a:rPr lang="ko-KR" altLang="en-US" dirty="0" smtClean="0">
                <a:solidFill>
                  <a:schemeClr val="bg1"/>
                </a:solidFill>
              </a:rPr>
              <a:t>픽셀단위 충돌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21125644">
            <a:off x="1475656" y="1700808"/>
            <a:ext cx="5906097" cy="4213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탄막슈팅게임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>
                <a:solidFill>
                  <a:schemeClr val="bg1"/>
                </a:solidFill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</a:rPr>
              <a:t>무수히 많은 오브젝트들이 존재한다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pPr>
              <a:buNone/>
            </a:pPr>
            <a:r>
              <a:rPr lang="en-US" altLang="ko-KR" dirty="0" smtClean="0">
                <a:solidFill>
                  <a:schemeClr val="bg1"/>
                </a:solidFill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</a:rPr>
              <a:t>총알과 비행선간의 충돌차이가 중요하다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생각해 보자</a:t>
            </a:r>
            <a:r>
              <a:rPr lang="en-US" altLang="ko-KR" dirty="0" smtClean="0">
                <a:solidFill>
                  <a:schemeClr val="bg1"/>
                </a:solidFill>
              </a:rPr>
              <a:t>!!!!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196752"/>
            <a:ext cx="6912768" cy="5196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슈퍼마리오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>
                <a:solidFill>
                  <a:schemeClr val="bg1"/>
                </a:solidFill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</a:rPr>
              <a:t>점프를 통해서 </a:t>
            </a:r>
            <a:r>
              <a:rPr lang="ko-KR" altLang="en-US" dirty="0" err="1" smtClean="0">
                <a:solidFill>
                  <a:schemeClr val="bg1"/>
                </a:solidFill>
              </a:rPr>
              <a:t>블럭위에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올라갈수</a:t>
            </a:r>
            <a:r>
              <a:rPr lang="ko-KR" altLang="en-US" dirty="0" smtClean="0">
                <a:solidFill>
                  <a:schemeClr val="bg1"/>
                </a:solidFill>
              </a:rPr>
              <a:t> 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</a:rPr>
              <a:t>앞에 블록이 있으면 그 앞으로 </a:t>
            </a:r>
            <a:r>
              <a:rPr lang="ko-KR" altLang="en-US" dirty="0" err="1" smtClean="0">
                <a:solidFill>
                  <a:schemeClr val="bg1"/>
                </a:solidFill>
              </a:rPr>
              <a:t>나아갈수</a:t>
            </a:r>
            <a:r>
              <a:rPr lang="ko-KR" altLang="en-US" dirty="0" smtClean="0">
                <a:solidFill>
                  <a:schemeClr val="bg1"/>
                </a:solidFill>
              </a:rPr>
              <a:t> 없다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</a:rPr>
              <a:t>블록의 밑에서 점프하면 머리가 </a:t>
            </a:r>
            <a:r>
              <a:rPr lang="ko-KR" altLang="en-US" dirty="0" err="1" smtClean="0">
                <a:solidFill>
                  <a:schemeClr val="bg1"/>
                </a:solidFill>
              </a:rPr>
              <a:t>붙딪혀</a:t>
            </a:r>
            <a:r>
              <a:rPr lang="ko-KR" altLang="en-US" dirty="0" smtClean="0">
                <a:solidFill>
                  <a:schemeClr val="bg1"/>
                </a:solidFill>
              </a:rPr>
              <a:t> 바닥으로 떨어진다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생각해보자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628800"/>
            <a:ext cx="6076950" cy="435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점과 점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1988840"/>
            <a:ext cx="5112568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충돌오브젝트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2636912"/>
            <a:ext cx="6515628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467544" y="1412776"/>
            <a:ext cx="8229600" cy="1008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충돌을 확인할 부분을 구</a:t>
            </a:r>
            <a:r>
              <a:rPr lang="en-US" altLang="ko-KR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육면체로 </a:t>
            </a:r>
            <a:r>
              <a:rPr lang="ko-KR" altLang="en-US" sz="3200" dirty="0" err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표시한것</a:t>
            </a:r>
            <a:r>
              <a:rPr lang="en-US" altLang="ko-KR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3200" dirty="0" err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충돌메쉬</a:t>
            </a:r>
            <a:r>
              <a:rPr lang="en-US" altLang="ko-KR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3200" dirty="0" err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바운딩박스</a:t>
            </a:r>
            <a:endParaRPr lang="en-US" altLang="ko-KR" sz="3200" dirty="0" smtClean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스트리트파이터</a:t>
            </a:r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2924944"/>
            <a:ext cx="5220072" cy="3310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457200" y="1772815"/>
            <a:ext cx="8075240" cy="115212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3200" dirty="0" smtClean="0">
                <a:solidFill>
                  <a:schemeClr val="bg1"/>
                </a:solidFill>
              </a:rPr>
              <a:t>-3D </a:t>
            </a:r>
            <a:r>
              <a:rPr lang="ko-KR" altLang="en-US" sz="3200" dirty="0" smtClean="0">
                <a:solidFill>
                  <a:schemeClr val="bg1"/>
                </a:solidFill>
              </a:rPr>
              <a:t>게임이지만 </a:t>
            </a:r>
            <a:r>
              <a:rPr lang="en-US" altLang="ko-KR" sz="3200" dirty="0" smtClean="0">
                <a:solidFill>
                  <a:schemeClr val="bg1"/>
                </a:solidFill>
              </a:rPr>
              <a:t>2D</a:t>
            </a:r>
            <a:r>
              <a:rPr lang="ko-KR" altLang="en-US" sz="3200" dirty="0" smtClean="0">
                <a:solidFill>
                  <a:schemeClr val="bg1"/>
                </a:solidFill>
              </a:rPr>
              <a:t>충돌판정을 사용</a:t>
            </a:r>
            <a:r>
              <a:rPr lang="en-US" altLang="ko-KR" sz="3200" dirty="0" smtClean="0">
                <a:solidFill>
                  <a:schemeClr val="bg1"/>
                </a:solidFill>
              </a:rPr>
              <a:t>.</a:t>
            </a:r>
          </a:p>
          <a:p>
            <a:pPr marL="342900" lvl="0" indent="-342900">
              <a:spcBef>
                <a:spcPct val="20000"/>
              </a:spcBef>
            </a:pP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</a:t>
            </a:r>
            <a:r>
              <a:rPr lang="ko-KR" altLang="en-US" sz="3200" dirty="0" smtClean="0">
                <a:solidFill>
                  <a:schemeClr val="bg1"/>
                </a:solidFill>
              </a:rPr>
              <a:t>충돌판정이 ‘평면’형태인 </a:t>
            </a:r>
            <a:r>
              <a:rPr lang="en-US" altLang="ko-KR" sz="3200" dirty="0" smtClean="0">
                <a:solidFill>
                  <a:schemeClr val="bg1"/>
                </a:solidFill>
              </a:rPr>
              <a:t>2D</a:t>
            </a:r>
            <a:r>
              <a:rPr lang="ko-KR" altLang="en-US" sz="3200" dirty="0" smtClean="0">
                <a:solidFill>
                  <a:schemeClr val="bg1"/>
                </a:solidFill>
              </a:rPr>
              <a:t>와‘입체’형태인 </a:t>
            </a:r>
            <a:r>
              <a:rPr lang="en-US" altLang="ko-KR" sz="3200" dirty="0" smtClean="0">
                <a:solidFill>
                  <a:schemeClr val="bg1"/>
                </a:solidFill>
              </a:rPr>
              <a:t>3D</a:t>
            </a:r>
            <a:r>
              <a:rPr lang="ko-KR" altLang="en-US" sz="3200" dirty="0" smtClean="0">
                <a:solidFill>
                  <a:schemeClr val="bg1"/>
                </a:solidFill>
              </a:rPr>
              <a:t>의 차이</a:t>
            </a:r>
            <a:r>
              <a:rPr lang="en-US" altLang="ko-KR" sz="3200" dirty="0" smtClean="0">
                <a:solidFill>
                  <a:schemeClr val="bg1"/>
                </a:solidFill>
              </a:rPr>
              <a:t>.</a:t>
            </a: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60648"/>
            <a:ext cx="5334000" cy="299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1920" y="3284984"/>
            <a:ext cx="5076056" cy="3367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온라인게임 충돌판정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680520"/>
          </a:xfrm>
        </p:spPr>
        <p:txBody>
          <a:bodyPr>
            <a:normAutofit fontScale="92500"/>
          </a:bodyPr>
          <a:lstStyle/>
          <a:p>
            <a:pPr>
              <a:buFontTx/>
              <a:buChar char="-"/>
            </a:pPr>
            <a:r>
              <a:rPr lang="ko-KR" altLang="en-US" sz="2800" dirty="0" smtClean="0">
                <a:solidFill>
                  <a:schemeClr val="bg1"/>
                </a:solidFill>
              </a:rPr>
              <a:t>이동과 </a:t>
            </a:r>
            <a:r>
              <a:rPr lang="ko-KR" altLang="en-US" sz="2800" dirty="0" smtClean="0">
                <a:solidFill>
                  <a:schemeClr val="bg1"/>
                </a:solidFill>
              </a:rPr>
              <a:t>관련한 충돌처리는 일반적으로 클라이언트에서 </a:t>
            </a:r>
            <a:r>
              <a:rPr lang="ko-KR" altLang="en-US" sz="2800" dirty="0" smtClean="0">
                <a:solidFill>
                  <a:schemeClr val="bg1"/>
                </a:solidFill>
              </a:rPr>
              <a:t>수행</a:t>
            </a:r>
            <a:r>
              <a:rPr lang="en-US" altLang="ko-KR" sz="2800" dirty="0" smtClean="0">
                <a:solidFill>
                  <a:schemeClr val="bg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ko-KR" altLang="en-US" sz="2800" dirty="0" smtClean="0">
                <a:solidFill>
                  <a:schemeClr val="bg1"/>
                </a:solidFill>
              </a:rPr>
              <a:t>일정한 </a:t>
            </a:r>
            <a:r>
              <a:rPr lang="ko-KR" altLang="en-US" sz="2800" dirty="0" smtClean="0">
                <a:solidFill>
                  <a:schemeClr val="bg1"/>
                </a:solidFill>
              </a:rPr>
              <a:t>간격으로 서버사이드에게 </a:t>
            </a:r>
            <a:r>
              <a:rPr lang="ko-KR" altLang="en-US" sz="2800" dirty="0" smtClean="0">
                <a:solidFill>
                  <a:schemeClr val="bg1"/>
                </a:solidFill>
              </a:rPr>
              <a:t>자신의 위치를 전송</a:t>
            </a:r>
            <a:r>
              <a:rPr lang="en-US" altLang="ko-KR" sz="2800" dirty="0" smtClean="0">
                <a:solidFill>
                  <a:schemeClr val="bg1"/>
                </a:solidFill>
              </a:rPr>
              <a:t>.</a:t>
            </a:r>
          </a:p>
          <a:p>
            <a:pPr>
              <a:buNone/>
            </a:pPr>
            <a:r>
              <a:rPr lang="en-US" altLang="ko-KR" sz="2800" dirty="0" smtClean="0">
                <a:solidFill>
                  <a:schemeClr val="bg1"/>
                </a:solidFill>
              </a:rPr>
              <a:t>-  </a:t>
            </a:r>
            <a:r>
              <a:rPr lang="ko-KR" altLang="en-US" sz="2800" dirty="0" smtClean="0">
                <a:solidFill>
                  <a:schemeClr val="bg1"/>
                </a:solidFill>
              </a:rPr>
              <a:t>서버사이드에서 각각의 클라이언트에게 상대의 위치좌표를 전송</a:t>
            </a:r>
            <a:r>
              <a:rPr lang="en-US" altLang="ko-KR" sz="2800" dirty="0" smtClean="0">
                <a:solidFill>
                  <a:schemeClr val="bg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ko-KR" altLang="en-US" sz="2800" dirty="0" smtClean="0">
                <a:solidFill>
                  <a:schemeClr val="bg1"/>
                </a:solidFill>
              </a:rPr>
              <a:t>클라이언트에 맡긴다</a:t>
            </a:r>
            <a:r>
              <a:rPr lang="en-US" altLang="ko-KR" sz="2800" dirty="0" smtClean="0">
                <a:solidFill>
                  <a:schemeClr val="bg1"/>
                </a:solidFill>
              </a:rPr>
              <a:t>.(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다크</a:t>
            </a:r>
            <a:r>
              <a:rPr lang="ko-KR" altLang="en-US" sz="2800" dirty="0" smtClean="0">
                <a:solidFill>
                  <a:schemeClr val="bg1"/>
                </a:solidFill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</a:rPr>
              <a:t>에이지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오브</a:t>
            </a:r>
            <a:r>
              <a:rPr lang="ko-KR" altLang="en-US" sz="2800" dirty="0" smtClean="0">
                <a:solidFill>
                  <a:schemeClr val="bg1"/>
                </a:solidFill>
              </a:rPr>
              <a:t>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카멜롯</a:t>
            </a:r>
            <a:r>
              <a:rPr lang="en-US" altLang="ko-KR" sz="2800" dirty="0" smtClean="0">
                <a:solidFill>
                  <a:schemeClr val="bg1"/>
                </a:solidFill>
              </a:rPr>
              <a:t>)</a:t>
            </a:r>
          </a:p>
          <a:p>
            <a:pPr>
              <a:buFontTx/>
              <a:buChar char="-"/>
            </a:pPr>
            <a:r>
              <a:rPr lang="ko-KR" altLang="en-US" sz="2800" dirty="0" smtClean="0">
                <a:solidFill>
                  <a:schemeClr val="bg1"/>
                </a:solidFill>
              </a:rPr>
              <a:t>서버사이트에 맡긴다</a:t>
            </a:r>
            <a:r>
              <a:rPr lang="en-US" altLang="ko-KR" sz="2800" dirty="0" smtClean="0">
                <a:solidFill>
                  <a:schemeClr val="bg1"/>
                </a:solidFill>
              </a:rPr>
              <a:t>.(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에버퀘스트</a:t>
            </a:r>
            <a:r>
              <a:rPr lang="en-US" altLang="ko-KR" sz="2800" dirty="0" smtClean="0">
                <a:solidFill>
                  <a:schemeClr val="bg1"/>
                </a:solidFill>
              </a:rPr>
              <a:t>)</a:t>
            </a:r>
          </a:p>
          <a:p>
            <a:pPr>
              <a:buNone/>
            </a:pPr>
            <a:r>
              <a:rPr lang="en-US" altLang="ko-KR" sz="2800" dirty="0" smtClean="0">
                <a:solidFill>
                  <a:schemeClr val="bg1"/>
                </a:solidFill>
              </a:rPr>
              <a:t>-  </a:t>
            </a:r>
            <a:r>
              <a:rPr lang="ko-KR" altLang="en-US" sz="2800" dirty="0" smtClean="0">
                <a:solidFill>
                  <a:schemeClr val="bg1"/>
                </a:solidFill>
              </a:rPr>
              <a:t>서버나 클라이언트</a:t>
            </a:r>
            <a:r>
              <a:rPr lang="en-US" altLang="ko-KR" sz="2800" dirty="0" smtClean="0">
                <a:solidFill>
                  <a:schemeClr val="bg1"/>
                </a:solidFill>
              </a:rPr>
              <a:t>.</a:t>
            </a:r>
            <a:r>
              <a:rPr lang="ko-KR" altLang="en-US" sz="2800" dirty="0" smtClean="0">
                <a:solidFill>
                  <a:schemeClr val="bg1"/>
                </a:solidFill>
              </a:rPr>
              <a:t> 해킹의 위험은 항상 존재한다</a:t>
            </a:r>
            <a:r>
              <a:rPr lang="en-US" altLang="ko-KR" sz="2800" dirty="0" smtClean="0">
                <a:solidFill>
                  <a:schemeClr val="bg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ko-KR" altLang="en-US" sz="2800" dirty="0" smtClean="0">
                <a:solidFill>
                  <a:schemeClr val="bg1"/>
                </a:solidFill>
              </a:rPr>
              <a:t>연산의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촛점은</a:t>
            </a:r>
            <a:r>
              <a:rPr lang="ko-KR" altLang="en-US" sz="2800" dirty="0" smtClean="0">
                <a:solidFill>
                  <a:schemeClr val="bg1"/>
                </a:solidFill>
              </a:rPr>
              <a:t> 정확성보다는 </a:t>
            </a:r>
            <a:r>
              <a:rPr lang="ko-KR" altLang="en-US" sz="2800" dirty="0" smtClean="0">
                <a:solidFill>
                  <a:schemeClr val="bg1"/>
                </a:solidFill>
              </a:rPr>
              <a:t>효율성</a:t>
            </a:r>
            <a:r>
              <a:rPr lang="en-US" altLang="ko-KR" sz="2800" dirty="0" smtClean="0">
                <a:solidFill>
                  <a:schemeClr val="bg1"/>
                </a:solidFill>
              </a:rPr>
              <a:t>.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온라인게임 충돌판정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3284984"/>
            <a:ext cx="6278428" cy="2745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내용 개체 틀 4"/>
          <p:cNvSpPr txBox="1">
            <a:spLocks/>
          </p:cNvSpPr>
          <p:nvPr/>
        </p:nvSpPr>
        <p:spPr>
          <a:xfrm>
            <a:off x="457200" y="1600201"/>
            <a:ext cx="8229600" cy="15407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</a:t>
            </a:r>
            <a:r>
              <a:rPr lang="en-US" altLang="ko-KR" sz="3200" noProof="0" dirty="0" smtClean="0">
                <a:solidFill>
                  <a:schemeClr val="bg1"/>
                </a:solidFill>
              </a:rPr>
              <a:t>MMORPG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altLang="ko-KR" sz="3200" dirty="0" smtClean="0">
                <a:solidFill>
                  <a:schemeClr val="bg1"/>
                </a:solidFill>
              </a:rPr>
              <a:t>-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액션성이</a:t>
            </a:r>
            <a:r>
              <a:rPr lang="ko-KR" altLang="en-US" sz="3200" dirty="0" smtClean="0">
                <a:solidFill>
                  <a:schemeClr val="bg1"/>
                </a:solidFill>
              </a:rPr>
              <a:t> 중요하지 않다</a:t>
            </a:r>
            <a:endParaRPr lang="en-US" altLang="ko-KR" sz="3200" noProof="0" dirty="0" smtClean="0">
              <a:solidFill>
                <a:schemeClr val="bg1"/>
              </a:solidFill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</a:t>
            </a:r>
            <a:r>
              <a:rPr lang="ko-KR" altLang="en-US" sz="3200" dirty="0" smtClean="0">
                <a:solidFill>
                  <a:schemeClr val="bg1"/>
                </a:solidFill>
              </a:rPr>
              <a:t>일정 지름의 원과 원의 충돌 판정</a:t>
            </a:r>
            <a:endParaRPr lang="en-US" altLang="ko-KR" sz="3200" dirty="0" smtClean="0">
              <a:solidFill>
                <a:schemeClr val="bg1"/>
              </a:solidFill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64704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부채꼴 모양의 공격범위 와 원의 충돌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2564904"/>
            <a:ext cx="5619750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620688"/>
            <a:ext cx="8229600" cy="1656185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altLang="ko-KR" dirty="0" smtClean="0">
                <a:solidFill>
                  <a:schemeClr val="bg1"/>
                </a:solidFill>
              </a:rPr>
              <a:t>-MORPG(</a:t>
            </a:r>
            <a:r>
              <a:rPr lang="ko-KR" altLang="en-US" dirty="0" err="1" smtClean="0">
                <a:solidFill>
                  <a:schemeClr val="bg1"/>
                </a:solidFill>
              </a:rPr>
              <a:t>마영전</a:t>
            </a:r>
            <a:r>
              <a:rPr lang="en-US" altLang="ko-KR" dirty="0" smtClean="0">
                <a:solidFill>
                  <a:schemeClr val="bg1"/>
                </a:solidFill>
              </a:rPr>
              <a:t>, C9, </a:t>
            </a:r>
            <a:r>
              <a:rPr lang="ko-KR" altLang="en-US" dirty="0" smtClean="0">
                <a:solidFill>
                  <a:schemeClr val="bg1"/>
                </a:solidFill>
              </a:rPr>
              <a:t>등</a:t>
            </a:r>
            <a:r>
              <a:rPr lang="en-US" altLang="ko-KR" dirty="0" smtClean="0">
                <a:solidFill>
                  <a:schemeClr val="bg1"/>
                </a:solidFill>
              </a:rPr>
              <a:t>), FPS</a:t>
            </a:r>
          </a:p>
          <a:p>
            <a:pPr>
              <a:buNone/>
            </a:pPr>
            <a:r>
              <a:rPr lang="en-US" altLang="ko-KR" dirty="0" smtClean="0">
                <a:solidFill>
                  <a:schemeClr val="bg1"/>
                </a:solidFill>
              </a:rPr>
              <a:t>-</a:t>
            </a:r>
            <a:r>
              <a:rPr lang="ko-KR" altLang="en-US" dirty="0" err="1" smtClean="0">
                <a:solidFill>
                  <a:schemeClr val="bg1"/>
                </a:solidFill>
              </a:rPr>
              <a:t>액션성이</a:t>
            </a:r>
            <a:r>
              <a:rPr lang="ko-KR" altLang="en-US" dirty="0" smtClean="0">
                <a:solidFill>
                  <a:schemeClr val="bg1"/>
                </a:solidFill>
              </a:rPr>
              <a:t> 중요하다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pPr>
              <a:buNone/>
            </a:pPr>
            <a:r>
              <a:rPr lang="en-US" altLang="ko-KR" dirty="0" smtClean="0">
                <a:solidFill>
                  <a:schemeClr val="bg1"/>
                </a:solidFill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</a:rPr>
              <a:t>개별적인 충돌박스로 체크한다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3068960"/>
            <a:ext cx="5619750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우에다 </a:t>
            </a:r>
            <a:r>
              <a:rPr lang="ko-KR" altLang="en-US" dirty="0" err="1" smtClean="0">
                <a:solidFill>
                  <a:schemeClr val="bg1"/>
                </a:solidFill>
              </a:rPr>
              <a:t>후미토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왈 </a:t>
            </a:r>
            <a:r>
              <a:rPr lang="en-US" altLang="ko-KR" dirty="0" smtClean="0">
                <a:solidFill>
                  <a:schemeClr val="bg1"/>
                </a:solidFill>
              </a:rPr>
              <a:t>::</a:t>
            </a:r>
          </a:p>
          <a:p>
            <a:r>
              <a:rPr lang="ko-KR" altLang="en-US" dirty="0" smtClean="0">
                <a:solidFill>
                  <a:schemeClr val="bg1"/>
                </a:solidFill>
              </a:rPr>
              <a:t>모든 </a:t>
            </a:r>
            <a:r>
              <a:rPr lang="en-US" altLang="ko-KR" dirty="0" smtClean="0">
                <a:solidFill>
                  <a:schemeClr val="bg1"/>
                </a:solidFill>
              </a:rPr>
              <a:t>3D </a:t>
            </a:r>
            <a:r>
              <a:rPr lang="ko-KR" altLang="en-US" dirty="0" smtClean="0">
                <a:solidFill>
                  <a:schemeClr val="bg1"/>
                </a:solidFill>
              </a:rPr>
              <a:t>액션 게임은 충돌판정과의 사투’ 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3429000"/>
            <a:ext cx="6840760" cy="270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변형 </a:t>
            </a:r>
            <a:r>
              <a:rPr lang="en-US" altLang="ko-KR" dirty="0">
                <a:solidFill>
                  <a:schemeClr val="bg1"/>
                </a:solidFill>
              </a:rPr>
              <a:t>collision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2592288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altLang="ko-KR" dirty="0" smtClean="0">
                <a:solidFill>
                  <a:schemeClr val="bg1"/>
                </a:solidFill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</a:rPr>
              <a:t>충돌 </a:t>
            </a:r>
            <a:r>
              <a:rPr lang="ko-KR" altLang="en-US" dirty="0">
                <a:solidFill>
                  <a:schemeClr val="bg1"/>
                </a:solidFill>
              </a:rPr>
              <a:t>형상 모델도 뼈의 포즈에 따라 “변형”</a:t>
            </a:r>
            <a:r>
              <a:rPr lang="ko-KR" altLang="en-US" dirty="0" smtClean="0">
                <a:solidFill>
                  <a:schemeClr val="bg1"/>
                </a:solidFill>
              </a:rPr>
              <a:t>한다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pPr>
              <a:buNone/>
            </a:pPr>
            <a:r>
              <a:rPr lang="en-US" altLang="ko-KR" dirty="0" smtClean="0">
                <a:solidFill>
                  <a:schemeClr val="bg1"/>
                </a:solidFill>
              </a:rPr>
              <a:t>-</a:t>
            </a:r>
            <a:r>
              <a:rPr lang="ko-KR" altLang="en-US" dirty="0">
                <a:solidFill>
                  <a:schemeClr val="bg1"/>
                </a:solidFill>
              </a:rPr>
              <a:t>복잡한 충돌 형상끼리의 정확한 정점 단위의 충돌 판정은 꽤 무거운 </a:t>
            </a:r>
            <a:r>
              <a:rPr lang="ko-KR" altLang="en-US" dirty="0" smtClean="0">
                <a:solidFill>
                  <a:schemeClr val="bg1"/>
                </a:solidFill>
              </a:rPr>
              <a:t>처리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pPr>
              <a:buNone/>
            </a:pPr>
            <a:r>
              <a:rPr lang="en-US" altLang="ko-KR" dirty="0" smtClean="0">
                <a:solidFill>
                  <a:schemeClr val="bg1"/>
                </a:solidFill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</a:rPr>
              <a:t>점</a:t>
            </a:r>
            <a:r>
              <a:rPr lang="ko-KR" altLang="en-US" dirty="0" smtClean="0"/>
              <a:t> </a:t>
            </a:r>
            <a:r>
              <a:rPr lang="en-US" altLang="ko-KR" dirty="0" smtClean="0">
                <a:solidFill>
                  <a:schemeClr val="bg1"/>
                </a:solidFill>
              </a:rPr>
              <a:t>VS </a:t>
            </a:r>
            <a:r>
              <a:rPr lang="ko-KR" altLang="en-US" dirty="0" smtClean="0">
                <a:solidFill>
                  <a:schemeClr val="bg1"/>
                </a:solidFill>
              </a:rPr>
              <a:t>면 충돌체크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933056"/>
            <a:ext cx="8172400" cy="2300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836712"/>
            <a:ext cx="4320480" cy="5522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0152" y="2612443"/>
            <a:ext cx="2232248" cy="2600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점과 선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772816"/>
            <a:ext cx="3541390" cy="4506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1772816"/>
            <a:ext cx="3541390" cy="4474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8024" y="1700808"/>
            <a:ext cx="3384376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내용 개체 틀 4"/>
          <p:cNvSpPr txBox="1">
            <a:spLocks/>
          </p:cNvSpPr>
          <p:nvPr/>
        </p:nvSpPr>
        <p:spPr>
          <a:xfrm>
            <a:off x="457200" y="1600200"/>
            <a:ext cx="4042792" cy="4709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3200" dirty="0" smtClean="0">
                <a:solidFill>
                  <a:schemeClr val="bg1"/>
                </a:solidFill>
              </a:rPr>
              <a:t>-1. </a:t>
            </a:r>
            <a:r>
              <a:rPr lang="ko-KR" altLang="en-US" sz="3200" dirty="0" smtClean="0">
                <a:solidFill>
                  <a:schemeClr val="bg1"/>
                </a:solidFill>
              </a:rPr>
              <a:t>바닥과의 충돌</a:t>
            </a:r>
            <a:endParaRPr lang="en-US" altLang="ko-KR" sz="3200" dirty="0" smtClean="0">
              <a:solidFill>
                <a:schemeClr val="bg1"/>
              </a:solidFill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-2.</a:t>
            </a:r>
            <a:r>
              <a:rPr kumimoji="0" lang="en-US" altLang="ko-KR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ko-KR" altLang="en-US" sz="3200" b="0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올라갈수</a:t>
            </a:r>
            <a:r>
              <a:rPr kumimoji="0" lang="ko-KR" alt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있는 턱의 높이</a:t>
            </a:r>
            <a:endParaRPr kumimoji="0" lang="en-US" altLang="ko-KR" sz="3200" b="0" i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3200" baseline="0" dirty="0" smtClean="0">
                <a:solidFill>
                  <a:schemeClr val="bg1"/>
                </a:solidFill>
              </a:rPr>
              <a:t>-3. </a:t>
            </a:r>
            <a:r>
              <a:rPr lang="ko-KR" altLang="en-US" sz="3200" dirty="0" smtClean="0">
                <a:solidFill>
                  <a:schemeClr val="bg1"/>
                </a:solidFill>
              </a:rPr>
              <a:t>자기보다 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높은곳에</a:t>
            </a:r>
            <a:r>
              <a:rPr lang="ko-KR" altLang="en-US" sz="3200" dirty="0" smtClean="0">
                <a:solidFill>
                  <a:schemeClr val="bg1"/>
                </a:solidFill>
              </a:rPr>
              <a:t> 위치한 오브젝트와의 충돌체크</a:t>
            </a: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8064" y="2060848"/>
            <a:ext cx="3312368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내용 개체 틀 4"/>
          <p:cNvSpPr txBox="1">
            <a:spLocks/>
          </p:cNvSpPr>
          <p:nvPr/>
        </p:nvSpPr>
        <p:spPr>
          <a:xfrm>
            <a:off x="457200" y="1600200"/>
            <a:ext cx="4042792" cy="47091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2400" dirty="0" smtClean="0">
                <a:solidFill>
                  <a:schemeClr val="bg1"/>
                </a:solidFill>
              </a:rPr>
              <a:t>-</a:t>
            </a:r>
            <a:r>
              <a:rPr lang="ko-KR" altLang="en-US" sz="2400" dirty="0" smtClean="0">
                <a:solidFill>
                  <a:schemeClr val="bg1"/>
                </a:solidFill>
              </a:rPr>
              <a:t>앉기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2400" dirty="0" smtClean="0">
                <a:solidFill>
                  <a:schemeClr val="bg1"/>
                </a:solidFill>
              </a:rPr>
              <a:t>3</a:t>
            </a:r>
            <a:r>
              <a:rPr lang="ko-KR" altLang="en-US" sz="2400" dirty="0" smtClean="0">
                <a:solidFill>
                  <a:schemeClr val="bg1"/>
                </a:solidFill>
              </a:rPr>
              <a:t>번 구의 수직이동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altLang="ko-KR" sz="2400" dirty="0" smtClean="0">
              <a:solidFill>
                <a:schemeClr val="bg1"/>
              </a:solidFill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2400" dirty="0" smtClean="0">
                <a:solidFill>
                  <a:schemeClr val="bg1"/>
                </a:solidFill>
              </a:rPr>
              <a:t>-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계단오르기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번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충돌구의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이동벡터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번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충돌구의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이동벡터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altLang="ko-KR" sz="2400" dirty="0" smtClean="0">
              <a:solidFill>
                <a:schemeClr val="bg1"/>
              </a:solidFill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2400" dirty="0" smtClean="0">
                <a:solidFill>
                  <a:schemeClr val="bg1"/>
                </a:solidFill>
              </a:rPr>
              <a:t>-</a:t>
            </a:r>
            <a:r>
              <a:rPr lang="ko-KR" altLang="en-US" sz="2400" dirty="0" smtClean="0">
                <a:solidFill>
                  <a:schemeClr val="bg1"/>
                </a:solidFill>
              </a:rPr>
              <a:t>낮은 턱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높이이동</a:t>
            </a:r>
            <a:r>
              <a:rPr kumimoji="0" lang="ko-KR" alt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-&gt;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방향이동 </a:t>
            </a:r>
            <a:r>
              <a:rPr kumimoji="0" lang="en-US" altLang="ko-KR" sz="2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-&gt; 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2400" dirty="0" smtClean="0">
                <a:solidFill>
                  <a:schemeClr val="bg1"/>
                </a:solidFill>
              </a:rPr>
              <a:t>(-</a:t>
            </a:r>
            <a:r>
              <a:rPr lang="ko-KR" altLang="en-US" sz="2400" baseline="0" dirty="0" smtClean="0">
                <a:solidFill>
                  <a:schemeClr val="bg1"/>
                </a:solidFill>
              </a:rPr>
              <a:t>높이이동</a:t>
            </a:r>
            <a:r>
              <a:rPr lang="en-US" altLang="ko-KR" sz="2400" baseline="0" smtClean="0">
                <a:solidFill>
                  <a:schemeClr val="bg1"/>
                </a:solidFill>
              </a:rPr>
              <a:t>)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실시간 충돌처리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</a:rPr>
              <a:t>가장 일반적인 방법이다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</a:rPr>
              <a:t>각각의 오브젝트에 단순한 </a:t>
            </a:r>
            <a:r>
              <a:rPr lang="en-US" altLang="ko-KR" dirty="0" smtClean="0">
                <a:solidFill>
                  <a:schemeClr val="bg1"/>
                </a:solidFill>
              </a:rPr>
              <a:t>Mesh</a:t>
            </a:r>
            <a:r>
              <a:rPr lang="ko-KR" altLang="en-US" dirty="0" smtClean="0">
                <a:solidFill>
                  <a:schemeClr val="bg1"/>
                </a:solidFill>
              </a:rPr>
              <a:t>인 </a:t>
            </a:r>
            <a:r>
              <a:rPr lang="en-US" altLang="ko-KR" dirty="0" smtClean="0">
                <a:solidFill>
                  <a:schemeClr val="bg1"/>
                </a:solidFill>
              </a:rPr>
              <a:t>Collider</a:t>
            </a:r>
            <a:r>
              <a:rPr lang="ko-KR" altLang="en-US" dirty="0" smtClean="0">
                <a:solidFill>
                  <a:schemeClr val="bg1"/>
                </a:solidFill>
              </a:rPr>
              <a:t>를 씌우고 충돌은 실제 물체 </a:t>
            </a:r>
            <a:r>
              <a:rPr lang="en-US" altLang="ko-KR" dirty="0" smtClean="0">
                <a:solidFill>
                  <a:schemeClr val="bg1"/>
                </a:solidFill>
              </a:rPr>
              <a:t>Mesh</a:t>
            </a:r>
            <a:r>
              <a:rPr lang="ko-KR" altLang="en-US" dirty="0" smtClean="0">
                <a:solidFill>
                  <a:schemeClr val="bg1"/>
                </a:solidFill>
              </a:rPr>
              <a:t>가 아닌 </a:t>
            </a:r>
            <a:r>
              <a:rPr lang="en-US" altLang="ko-KR" dirty="0" smtClean="0">
                <a:solidFill>
                  <a:schemeClr val="bg1"/>
                </a:solidFill>
              </a:rPr>
              <a:t>Collider</a:t>
            </a:r>
            <a:r>
              <a:rPr lang="ko-KR" altLang="en-US" dirty="0" smtClean="0">
                <a:solidFill>
                  <a:schemeClr val="bg1"/>
                </a:solidFill>
              </a:rPr>
              <a:t>간의 판정을 통해서 처리한다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pPr>
              <a:buNone/>
            </a:pPr>
            <a:r>
              <a:rPr lang="en-US" altLang="ko-KR" dirty="0" smtClean="0">
                <a:solidFill>
                  <a:schemeClr val="bg1"/>
                </a:solidFill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</a:rPr>
              <a:t>충돌 순간에 정보를 엔진에서 제공해주는데 물리엔진과 결합하면 보다 자세한 정보를 </a:t>
            </a:r>
            <a:r>
              <a:rPr lang="ko-KR" altLang="en-US" dirty="0" err="1" smtClean="0">
                <a:solidFill>
                  <a:schemeClr val="bg1"/>
                </a:solidFill>
              </a:rPr>
              <a:t>제공받을수</a:t>
            </a:r>
            <a:r>
              <a:rPr lang="ko-KR" altLang="en-US" dirty="0" smtClean="0">
                <a:solidFill>
                  <a:schemeClr val="bg1"/>
                </a:solidFill>
              </a:rPr>
              <a:t> 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실시간 충돌처리 단점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</a:rPr>
              <a:t>매 프레임 마다 충돌 계산을 해도 총알같이 아주 빨리 지나가는 물체를 충돌에서 제외시킬 수도 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</a:rPr>
              <a:t>연산 비용이 높다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pPr>
              <a:buFontTx/>
              <a:buChar char="-"/>
            </a:pP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예측 충돌처리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>
                <a:solidFill>
                  <a:schemeClr val="bg1"/>
                </a:solidFill>
              </a:rPr>
              <a:t>-</a:t>
            </a:r>
            <a:r>
              <a:rPr lang="en-US" altLang="ko-KR" dirty="0" smtClean="0"/>
              <a:t>-</a:t>
            </a:r>
            <a:r>
              <a:rPr lang="ko-KR" altLang="en-US" dirty="0" smtClean="0">
                <a:solidFill>
                  <a:schemeClr val="bg1"/>
                </a:solidFill>
              </a:rPr>
              <a:t>오브젝트에서 </a:t>
            </a:r>
            <a:r>
              <a:rPr lang="en-US" altLang="ko-KR" dirty="0" smtClean="0">
                <a:solidFill>
                  <a:schemeClr val="bg1"/>
                </a:solidFill>
              </a:rPr>
              <a:t>Ray</a:t>
            </a:r>
            <a:r>
              <a:rPr lang="ko-KR" altLang="en-US" dirty="0" smtClean="0">
                <a:solidFill>
                  <a:schemeClr val="bg1"/>
                </a:solidFill>
              </a:rPr>
              <a:t>라는 광선을 </a:t>
            </a:r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r>
              <a:rPr lang="ko-KR" altLang="en-US" dirty="0" smtClean="0">
                <a:solidFill>
                  <a:schemeClr val="bg1"/>
                </a:solidFill>
              </a:rPr>
              <a:t>차원 공간에 주기적으로 발사를 하고 이 선과 다른 물체의 </a:t>
            </a:r>
            <a:r>
              <a:rPr lang="en-US" altLang="ko-KR" dirty="0" smtClean="0">
                <a:solidFill>
                  <a:schemeClr val="bg1"/>
                </a:solidFill>
              </a:rPr>
              <a:t>Collider</a:t>
            </a:r>
            <a:r>
              <a:rPr lang="ko-KR" altLang="en-US" dirty="0" smtClean="0">
                <a:solidFill>
                  <a:schemeClr val="bg1"/>
                </a:solidFill>
              </a:rPr>
              <a:t>가 겹치는지를 판정한다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smtClean="0">
                <a:solidFill>
                  <a:schemeClr val="bg1"/>
                </a:solidFill>
              </a:rPr>
              <a:t>무엇이 가장 효율적인 충돌처리인가</a:t>
            </a:r>
            <a:r>
              <a:rPr lang="en-US" altLang="ko-KR" sz="5400" dirty="0" smtClean="0">
                <a:solidFill>
                  <a:schemeClr val="bg1"/>
                </a:solidFill>
              </a:rPr>
              <a:t>?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>
                <a:solidFill>
                  <a:schemeClr val="bg1"/>
                </a:solidFill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</a:rPr>
              <a:t>정답이 없다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</a:rPr>
              <a:t>상황에 따라 방법이 다르다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</a:rPr>
              <a:t>단계적 </a:t>
            </a:r>
            <a:r>
              <a:rPr lang="ko-KR" altLang="en-US" dirty="0" smtClean="0">
                <a:solidFill>
                  <a:schemeClr val="bg1"/>
                </a:solidFill>
              </a:rPr>
              <a:t>충돌체크가 </a:t>
            </a:r>
            <a:r>
              <a:rPr lang="ko-KR" altLang="en-US" dirty="0" smtClean="0">
                <a:solidFill>
                  <a:schemeClr val="bg1"/>
                </a:solidFill>
              </a:rPr>
              <a:t>효율적이다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pPr>
              <a:buNone/>
            </a:pPr>
            <a:r>
              <a:rPr lang="en-US" altLang="ko-KR" dirty="0" smtClean="0">
                <a:solidFill>
                  <a:schemeClr val="bg1"/>
                </a:solidFill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</a:rPr>
              <a:t>효율성 면에서 계속 연구 되어져야 한다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점과 평면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1628800"/>
            <a:ext cx="4286575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구와 구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1484784"/>
            <a:ext cx="4862288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구와 직선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1340768"/>
            <a:ext cx="4164670" cy="527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Reflection Vector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3429000"/>
            <a:ext cx="5672142" cy="1866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539552" y="1340768"/>
            <a:ext cx="8229600" cy="13967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</a:t>
            </a:r>
            <a:r>
              <a:rPr kumimoji="0" lang="en-US" altLang="ko-KR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ko-KR" altLang="en-US" sz="3200" dirty="0" smtClean="0">
                <a:solidFill>
                  <a:schemeClr val="bg1"/>
                </a:solidFill>
              </a:rPr>
              <a:t>당구게임</a:t>
            </a:r>
            <a:r>
              <a:rPr lang="en-US" altLang="ko-KR" sz="3200" dirty="0" smtClean="0">
                <a:solidFill>
                  <a:schemeClr val="bg1"/>
                </a:solidFill>
              </a:rPr>
              <a:t>. 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레이싱게임</a:t>
            </a:r>
            <a:r>
              <a:rPr lang="ko-KR" altLang="en-US" sz="3200" dirty="0" smtClean="0">
                <a:solidFill>
                  <a:schemeClr val="bg1"/>
                </a:solidFill>
              </a:rPr>
              <a:t> 등에서 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충돌후</a:t>
            </a:r>
            <a:r>
              <a:rPr lang="ko-KR" altLang="en-US" sz="3200" dirty="0" smtClean="0">
                <a:solidFill>
                  <a:schemeClr val="bg1"/>
                </a:solidFill>
              </a:rPr>
              <a:t> 힘의 방향으로 튕겨 나가게 한다</a:t>
            </a:r>
            <a:r>
              <a:rPr lang="en-US" altLang="ko-KR" sz="3200" dirty="0" smtClean="0">
                <a:solidFill>
                  <a:schemeClr val="bg1"/>
                </a:solidFill>
              </a:rPr>
              <a:t>.</a:t>
            </a: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altLang="ko-KR" sz="3200" dirty="0" smtClean="0">
                <a:solidFill>
                  <a:schemeClr val="bg1"/>
                </a:solidFill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</a:rPr>
              <a:t>( 2 * (-D 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ㅇ</a:t>
            </a:r>
            <a:r>
              <a:rPr lang="ko-KR" altLang="en-US" sz="3200" dirty="0" smtClean="0">
                <a:solidFill>
                  <a:schemeClr val="bg1"/>
                </a:solidFill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</a:rPr>
              <a:t>N) / ( N 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ㅇ</a:t>
            </a:r>
            <a:r>
              <a:rPr lang="ko-KR" altLang="en-US" sz="3200" dirty="0" smtClean="0">
                <a:solidFill>
                  <a:schemeClr val="bg1"/>
                </a:solidFill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</a:rPr>
              <a:t>N)) N + D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Sliding Vector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3429000"/>
            <a:ext cx="4913734" cy="3031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539552" y="1340768"/>
            <a:ext cx="8229600" cy="13967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-FPS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게임에서 벽과의 </a:t>
            </a:r>
            <a:r>
              <a:rPr kumimoji="0" lang="ko-KR" alt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충돌시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벽을 타고 미끄러지게 한다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3200" dirty="0" smtClean="0">
                <a:solidFill>
                  <a:schemeClr val="bg1"/>
                </a:solidFill>
              </a:rPr>
              <a:t> V – (( V 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ㅇ</a:t>
            </a:r>
            <a:r>
              <a:rPr lang="ko-KR" altLang="en-US" sz="3200" dirty="0" smtClean="0">
                <a:solidFill>
                  <a:schemeClr val="bg1"/>
                </a:solidFill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</a:rPr>
              <a:t>N) / ( N 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ㅇ</a:t>
            </a:r>
            <a:r>
              <a:rPr lang="ko-KR" altLang="en-US" sz="3200" dirty="0" smtClean="0">
                <a:solidFill>
                  <a:schemeClr val="bg1"/>
                </a:solidFill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</a:rPr>
              <a:t>N)) N</a:t>
            </a: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2778</TotalTime>
  <Words>735</Words>
  <Application>Microsoft Office PowerPoint</Application>
  <PresentationFormat>화면 슬라이드 쇼(4:3)</PresentationFormat>
  <Paragraphs>139</Paragraphs>
  <Slides>46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47" baseType="lpstr">
      <vt:lpstr>Office 테마</vt:lpstr>
      <vt:lpstr>게임 || 충돌.</vt:lpstr>
      <vt:lpstr>충돌처리 종류</vt:lpstr>
      <vt:lpstr>점과 점</vt:lpstr>
      <vt:lpstr>점과 선</vt:lpstr>
      <vt:lpstr>점과 평면</vt:lpstr>
      <vt:lpstr>구와 구</vt:lpstr>
      <vt:lpstr>구와 직선</vt:lpstr>
      <vt:lpstr>Reflection Vector</vt:lpstr>
      <vt:lpstr>Sliding Vector</vt:lpstr>
      <vt:lpstr>AABB(Axis Aligned Bounding Box)</vt:lpstr>
      <vt:lpstr>OBB(Oriented Bounding Box)</vt:lpstr>
      <vt:lpstr>바운딩박스 충돌체크</vt:lpstr>
      <vt:lpstr>바운딩 박스</vt:lpstr>
      <vt:lpstr>바운딩 스피어</vt:lpstr>
      <vt:lpstr>축 정렬</vt:lpstr>
      <vt:lpstr>그리드 방식</vt:lpstr>
      <vt:lpstr>이동방향을 고려한 충돌</vt:lpstr>
      <vt:lpstr>축 투영 관련  - 벡터의 투영원리                                                                                           </vt:lpstr>
      <vt:lpstr>픽셀단위의 충돌검사</vt:lpstr>
      <vt:lpstr>바운딩박스의 충돌검사</vt:lpstr>
      <vt:lpstr>바운딩박스 + 픽셀검사</vt:lpstr>
      <vt:lpstr>바운딩박스 + 픽셀검사</vt:lpstr>
      <vt:lpstr>슬라이드 23</vt:lpstr>
      <vt:lpstr>충돌과 속도와의 관계</vt:lpstr>
      <vt:lpstr>슬라이드 25</vt:lpstr>
      <vt:lpstr>탄막슈팅게임</vt:lpstr>
      <vt:lpstr>생각해 보자!!!!</vt:lpstr>
      <vt:lpstr>슈퍼마리오</vt:lpstr>
      <vt:lpstr>생각해보자</vt:lpstr>
      <vt:lpstr>충돌오브젝트</vt:lpstr>
      <vt:lpstr>스트리트파이터4</vt:lpstr>
      <vt:lpstr>슬라이드 32</vt:lpstr>
      <vt:lpstr>온라인게임 충돌판정</vt:lpstr>
      <vt:lpstr>온라인게임 충돌판정</vt:lpstr>
      <vt:lpstr>슬라이드 35</vt:lpstr>
      <vt:lpstr>슬라이드 36</vt:lpstr>
      <vt:lpstr>우에다 후미토</vt:lpstr>
      <vt:lpstr>변형 collision</vt:lpstr>
      <vt:lpstr>슬라이드 39</vt:lpstr>
      <vt:lpstr>슬라이드 40</vt:lpstr>
      <vt:lpstr>슬라이드 41</vt:lpstr>
      <vt:lpstr>실시간 충돌처리</vt:lpstr>
      <vt:lpstr>실시간 충돌처리 단점</vt:lpstr>
      <vt:lpstr>예측 충돌처리</vt:lpstr>
      <vt:lpstr>슬라이드 45</vt:lpstr>
      <vt:lpstr>슬라이드 46</vt:lpstr>
    </vt:vector>
  </TitlesOfParts>
  <Company>XP SP3 FINAL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게임에서의 충돌.</dc:title>
  <dc:creator>snoopy</dc:creator>
  <cp:lastModifiedBy>snoopy</cp:lastModifiedBy>
  <cp:revision>108</cp:revision>
  <dcterms:created xsi:type="dcterms:W3CDTF">2011-01-18T14:53:03Z</dcterms:created>
  <dcterms:modified xsi:type="dcterms:W3CDTF">2011-01-22T02:59:51Z</dcterms:modified>
</cp:coreProperties>
</file>